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4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08" r:id="rId11"/>
    <p:sldId id="261" r:id="rId12"/>
    <p:sldId id="306" r:id="rId13"/>
    <p:sldId id="307" r:id="rId14"/>
    <p:sldId id="309" r:id="rId15"/>
    <p:sldId id="298" r:id="rId16"/>
    <p:sldId id="310" r:id="rId17"/>
    <p:sldId id="301" r:id="rId18"/>
    <p:sldId id="305" r:id="rId19"/>
    <p:sldId id="304" r:id="rId20"/>
    <p:sldId id="286" r:id="rId21"/>
    <p:sldId id="272" r:id="rId22"/>
    <p:sldId id="291" r:id="rId23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5"/>
      <p:bold r:id="rId26"/>
      <p:italic r:id="rId27"/>
      <p:boldItalic r:id="rId28"/>
    </p:embeddedFont>
    <p:embeddedFont>
      <p:font typeface="Arimo" panose="020F0502020204030204" pitchFamily="34" charset="0"/>
      <p:regular r:id="rId29"/>
      <p:bold r:id="rId30"/>
      <p:italic r:id="rId31"/>
      <p:bold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DM Sans" pitchFamily="2" charset="77"/>
      <p:regular r:id="rId37"/>
      <p:bold r:id="rId38"/>
      <p:italic r:id="rId39"/>
      <p:boldItalic r:id="rId40"/>
    </p:embeddedFont>
    <p:embeddedFont>
      <p:font typeface="Figtree" pitchFamily="2" charset="0"/>
      <p:regular r:id="rId41"/>
      <p:bold r:id="rId42"/>
      <p:italic r:id="rId43"/>
      <p:boldItalic r:id="rId44"/>
    </p:embeddedFont>
    <p:embeddedFont>
      <p:font typeface="Geologica" pitchFamily="2" charset="0"/>
      <p:regular r:id="rId45"/>
      <p:bold r:id="rId46"/>
    </p:embeddedFont>
    <p:embeddedFont>
      <p:font typeface="Geologica SemiBold" pitchFamily="2" charset="0"/>
      <p:regular r:id="rId47"/>
      <p:bold r:id="rId48"/>
    </p:embeddedFont>
    <p:embeddedFont>
      <p:font typeface="Maven Pro" panose="020F0502020204030204" pitchFamily="34" charset="0"/>
      <p:regular r:id="rId49"/>
      <p:bold r:id="rId50"/>
      <p:italic r:id="rId51"/>
      <p:boldItalic r:id="rId52"/>
    </p:embeddedFont>
    <p:embeddedFont>
      <p:font typeface="Maven Pro Bold" panose="020F0502020204030204" pitchFamily="34" charset="0"/>
      <p:regular r:id="rId53"/>
      <p:bold r:id="rId54"/>
      <p:italic r:id="rId55"/>
      <p:boldItalic r:id="rId56"/>
    </p:embeddedFont>
    <p:embeddedFont>
      <p:font typeface="Nunito Light" panose="020F0302020204030204" pitchFamily="34" charset="0"/>
      <p:regular r:id="rId57"/>
      <p: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 varScale="1">
        <p:scale>
          <a:sx n="120" d="100"/>
          <a:sy n="120" d="100"/>
        </p:scale>
        <p:origin x="200" y="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63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5.fntdata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font" Target="fonts/font34.fntdata"/><Relationship Id="rId5" Type="http://schemas.openxmlformats.org/officeDocument/2006/relationships/slide" Target="slides/slide3.xml"/><Relationship Id="rId61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64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font" Target="fonts/font2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font" Target="fonts/font33.fntdata"/><Relationship Id="rId10" Type="http://schemas.openxmlformats.org/officeDocument/2006/relationships/slide" Target="slides/slide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svg>
</file>

<file path=ppt/media/image50.svg>
</file>

<file path=ppt/media/image51.png>
</file>

<file path=ppt/media/image52.png>
</file>

<file path=ppt/media/image53.svg>
</file>

<file path=ppt/media/image54.png>
</file>

<file path=ppt/media/image55.png>
</file>

<file path=ppt/media/image56.png>
</file>

<file path=ppt/media/image57.svg>
</file>

<file path=ppt/media/image58.png>
</file>

<file path=ppt/media/image59.svg>
</file>

<file path=ppt/media/image6.png>
</file>

<file path=ppt/media/image60.gif>
</file>

<file path=ppt/media/image61.gif>
</file>

<file path=ppt/media/image62.png>
</file>

<file path=ppt/media/image63.svg>
</file>

<file path=ppt/media/image7.svg>
</file>

<file path=ppt/media/image8.png>
</file>

<file path=ppt/media/image9.sv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svg"/><Relationship Id="rId9" Type="http://schemas.openxmlformats.org/officeDocument/2006/relationships/image" Target="../media/image4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8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50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oom.com/share/d3b6cd0b3f1844889666b7ab3e40af07?sid=023f87e5-6f78-4bce-b8fc-095087f87f15" TargetMode="External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gif"/><Relationship Id="rId3" Type="http://schemas.openxmlformats.org/officeDocument/2006/relationships/image" Target="../media/image56.png"/><Relationship Id="rId7" Type="http://schemas.openxmlformats.org/officeDocument/2006/relationships/image" Target="../media/image60.gif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9.svg"/><Relationship Id="rId5" Type="http://schemas.openxmlformats.org/officeDocument/2006/relationships/image" Target="../media/image58.png"/><Relationship Id="rId4" Type="http://schemas.openxmlformats.org/officeDocument/2006/relationships/image" Target="../media/image5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3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18" Type="http://schemas.openxmlformats.org/officeDocument/2006/relationships/image" Target="../media/image35.pn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12" Type="http://schemas.openxmlformats.org/officeDocument/2006/relationships/image" Target="../media/image29.png"/><Relationship Id="rId17" Type="http://schemas.openxmlformats.org/officeDocument/2006/relationships/image" Target="../media/image34.png"/><Relationship Id="rId2" Type="http://schemas.openxmlformats.org/officeDocument/2006/relationships/image" Target="../media/image19.png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svg"/><Relationship Id="rId15" Type="http://schemas.openxmlformats.org/officeDocument/2006/relationships/image" Target="../media/image3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1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0736" y="776151"/>
            <a:ext cx="3616183" cy="4623883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C0262F2-8346-B546-1020-9127DB1A77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0170" y="1340698"/>
            <a:ext cx="3400348" cy="285127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4148" y="87073"/>
            <a:ext cx="865225" cy="61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2" y="1083079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3297867" y="679668"/>
            <a:ext cx="3307975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793" y="216273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77" y="3617196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085091" y="2876378"/>
            <a:ext cx="1127808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>
            <a:off x="3237351" y="1922928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524" y="1413621"/>
            <a:ext cx="739849" cy="52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49166E-87BF-C1EB-68D5-389E6C3950A6}"/>
              </a:ext>
            </a:extLst>
          </p:cNvPr>
          <p:cNvSpPr/>
          <p:nvPr/>
        </p:nvSpPr>
        <p:spPr>
          <a:xfrm>
            <a:off x="1632913" y="2691092"/>
            <a:ext cx="5567085" cy="13615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fr-FR" sz="2000" dirty="0">
                <a:solidFill>
                  <a:srgbClr val="FF0000"/>
                </a:solidFill>
              </a:rPr>
              <a:t>En pratique saisie utilisateur format </a:t>
            </a:r>
            <a:r>
              <a:rPr lang="fr-FR" sz="2000" dirty="0" err="1">
                <a:solidFill>
                  <a:srgbClr val="FF0000"/>
                </a:solidFill>
              </a:rPr>
              <a:t>json</a:t>
            </a:r>
            <a:endParaRPr lang="fr-FR" sz="2000" dirty="0">
              <a:solidFill>
                <a:srgbClr val="FF0000"/>
              </a:solidFill>
            </a:endParaRPr>
          </a:p>
          <a:p>
            <a:pPr algn="just"/>
            <a:r>
              <a:rPr lang="fr-FR" sz="2000" dirty="0">
                <a:solidFill>
                  <a:srgbClr val="FF0000"/>
                </a:solidFill>
              </a:rPr>
              <a:t>API héberger sur </a:t>
            </a:r>
            <a:r>
              <a:rPr lang="fr-FR" sz="2000" dirty="0" err="1">
                <a:solidFill>
                  <a:srgbClr val="FF0000"/>
                </a:solidFill>
              </a:rPr>
              <a:t>pythonanywhere</a:t>
            </a:r>
            <a:r>
              <a:rPr lang="fr-FR" sz="2000" dirty="0">
                <a:solidFill>
                  <a:srgbClr val="FF0000"/>
                </a:solidFill>
              </a:rPr>
              <a:t> </a:t>
            </a:r>
          </a:p>
          <a:p>
            <a:pPr algn="just"/>
            <a:r>
              <a:rPr lang="fr-FR" sz="2000" dirty="0">
                <a:solidFill>
                  <a:srgbClr val="FF0000"/>
                </a:solidFill>
              </a:rPr>
              <a:t>Lecture modèle stocker fichier pickle</a:t>
            </a:r>
          </a:p>
          <a:p>
            <a:pPr algn="just"/>
            <a:r>
              <a:rPr lang="fr-FR" sz="2000" dirty="0" err="1">
                <a:solidFill>
                  <a:srgbClr val="FF0000"/>
                </a:solidFill>
              </a:rPr>
              <a:t>Reponse</a:t>
            </a:r>
            <a:r>
              <a:rPr lang="fr-FR" sz="2000" dirty="0">
                <a:solidFill>
                  <a:srgbClr val="FF0000"/>
                </a:solidFill>
              </a:rPr>
              <a:t> API contenant score et proba</a:t>
            </a:r>
          </a:p>
          <a:p>
            <a:pPr algn="just"/>
            <a:r>
              <a:rPr lang="fr-FR" sz="2000" dirty="0" err="1">
                <a:solidFill>
                  <a:srgbClr val="FF0000"/>
                </a:solidFill>
              </a:rPr>
              <a:t>Complement</a:t>
            </a:r>
            <a:r>
              <a:rPr lang="fr-FR" sz="2000" dirty="0">
                <a:solidFill>
                  <a:srgbClr val="FF0000"/>
                </a:solidFill>
              </a:rPr>
              <a:t> VBA convertie </a:t>
            </a:r>
            <a:r>
              <a:rPr lang="fr-FR" sz="2000" dirty="0" err="1">
                <a:solidFill>
                  <a:srgbClr val="FF0000"/>
                </a:solidFill>
              </a:rPr>
              <a:t>reponse</a:t>
            </a:r>
            <a:r>
              <a:rPr lang="fr-FR" sz="2000" dirty="0">
                <a:solidFill>
                  <a:srgbClr val="FF0000"/>
                </a:solidFill>
              </a:rPr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74292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Consumindo API Rest - Coffops">
            <a:extLst>
              <a:ext uri="{FF2B5EF4-FFF2-40B4-BE49-F238E27FC236}">
                <a16:creationId xmlns:a16="http://schemas.microsoft.com/office/drawing/2014/main" id="{560A98C1-41FE-3A9C-9A90-AAFFC4AE2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746" y="155761"/>
            <a:ext cx="1268507" cy="1268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A0C131-F4CA-EB9A-0176-DFD59D6049CB}"/>
              </a:ext>
            </a:extLst>
          </p:cNvPr>
          <p:cNvSpPr/>
          <p:nvPr/>
        </p:nvSpPr>
        <p:spPr>
          <a:xfrm>
            <a:off x="2030505" y="1627093"/>
            <a:ext cx="5448301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Application légère pour l’usage et le partage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358905-FC24-C278-5AA5-CCA689ACE21F}"/>
              </a:ext>
            </a:extLst>
          </p:cNvPr>
          <p:cNvSpPr/>
          <p:nvPr/>
        </p:nvSpPr>
        <p:spPr>
          <a:xfrm>
            <a:off x="1971112" y="2316255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Réduire les risques d’altération du programme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CF46CA-139E-4D44-5C63-15CFE65F5D0D}"/>
              </a:ext>
            </a:extLst>
          </p:cNvPr>
          <p:cNvSpPr/>
          <p:nvPr/>
        </p:nvSpPr>
        <p:spPr>
          <a:xfrm>
            <a:off x="1971112" y="34217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Connexion internet est indispensable </a:t>
            </a:r>
          </a:p>
        </p:txBody>
      </p:sp>
      <p:pic>
        <p:nvPicPr>
          <p:cNvPr id="4" name="Graphique 3" descr="Avertissement avec un remplissage uni">
            <a:extLst>
              <a:ext uri="{FF2B5EF4-FFF2-40B4-BE49-F238E27FC236}">
                <a16:creationId xmlns:a16="http://schemas.microsoft.com/office/drawing/2014/main" id="{EA52D3B3-DDE6-9C09-4BA6-B0A46CA4AE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82545" y="3551048"/>
            <a:ext cx="430523" cy="430523"/>
          </a:xfrm>
          <a:prstGeom prst="rect">
            <a:avLst/>
          </a:prstGeom>
        </p:spPr>
      </p:pic>
      <p:pic>
        <p:nvPicPr>
          <p:cNvPr id="7" name="Graphique 6" descr="Avertissement avec un remplissage uni">
            <a:extLst>
              <a:ext uri="{FF2B5EF4-FFF2-40B4-BE49-F238E27FC236}">
                <a16:creationId xmlns:a16="http://schemas.microsoft.com/office/drawing/2014/main" id="{BCDF7170-CC20-D753-D42E-6C6C813100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57628" y="3541504"/>
            <a:ext cx="430523" cy="43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80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pic>
        <p:nvPicPr>
          <p:cNvPr id="8" name="Image 7" descr="Une image contenant texte, capture d’écran, dessin humoristique, conception&#10;&#10;Description générée automatiquement">
            <a:extLst>
              <a:ext uri="{FF2B5EF4-FFF2-40B4-BE49-F238E27FC236}">
                <a16:creationId xmlns:a16="http://schemas.microsoft.com/office/drawing/2014/main" id="{BA940865-7C3A-6DCA-6384-896EC900F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865" y="803136"/>
            <a:ext cx="5916080" cy="31955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0"/>
            <a:ext cx="7710900" cy="572700"/>
          </a:xfrm>
        </p:spPr>
        <p:txBody>
          <a:bodyPr/>
          <a:lstStyle/>
          <a:p>
            <a:r>
              <a:rPr lang="en-US" dirty="0"/>
              <a:t>Interface </a:t>
            </a:r>
            <a:r>
              <a:rPr lang="en-US" dirty="0" err="1"/>
              <a:t>d’accueil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nregistrement de l’écran 2023-11-22 à 18.49.23.mov">
            <a:hlinkClick r:id="" action="ppaction://media"/>
            <a:extLst>
              <a:ext uri="{FF2B5EF4-FFF2-40B4-BE49-F238E27FC236}">
                <a16:creationId xmlns:a16="http://schemas.microsoft.com/office/drawing/2014/main" id="{28D8F5FE-228A-7C27-6EE4-17D86F7D43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3136" y="223285"/>
            <a:ext cx="7793664" cy="472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69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F78AD0F-AC8D-AFB4-4872-D1DE4CC16999}"/>
              </a:ext>
            </a:extLst>
          </p:cNvPr>
          <p:cNvSpPr txBox="1"/>
          <p:nvPr/>
        </p:nvSpPr>
        <p:spPr>
          <a:xfrm>
            <a:off x="1234440" y="994410"/>
            <a:ext cx="7029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2"/>
              </a:rPr>
              <a:t>https://www.loom.com/share/d3b6cd0b3f1844889666b7ab3e40af07?sid=023f87e5-6f78-4bce-b8fc-095087f87f15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0861" y="1125286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>
            <a:off x="1160861" y="3619252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160861" y="2372269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>
            <a:off x="3932808" y="2948830"/>
            <a:ext cx="4696843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638767" y="2849531"/>
            <a:ext cx="1225479" cy="1631943"/>
            <a:chOff x="0" y="-47625"/>
            <a:chExt cx="3267942" cy="4351847"/>
          </a:xfrm>
        </p:grpSpPr>
        <p:sp>
          <p:nvSpPr>
            <p:cNvPr id="7" name="TextBox 7"/>
            <p:cNvSpPr txBox="1"/>
            <p:nvPr/>
          </p:nvSpPr>
          <p:spPr>
            <a:xfrm>
              <a:off x="2725676" y="3573593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A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80%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044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B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12%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1421" y="41684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C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6%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32676" y="-47625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D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1%</a:t>
              </a:r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379586" y="910702"/>
              <a:ext cx="2875445" cy="2875445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114764" y="0"/>
                <a:ext cx="2762623" cy="2631284"/>
              </a:xfrm>
              <a:custGeom>
                <a:avLst/>
                <a:gdLst/>
                <a:ahLst/>
                <a:cxnLst/>
                <a:rect l="l" t="t" r="r" b="b"/>
                <a:pathLst>
                  <a:path w="2762623" h="2631284">
                    <a:moveTo>
                      <a:pt x="1384764" y="0"/>
                    </a:moveTo>
                    <a:cubicBezTo>
                      <a:pt x="1940818" y="0"/>
                      <a:pt x="2432211" y="361732"/>
                      <a:pt x="2597417" y="892677"/>
                    </a:cubicBezTo>
                    <a:cubicBezTo>
                      <a:pt x="2762623" y="1423622"/>
                      <a:pt x="2563221" y="2000298"/>
                      <a:pt x="2105334" y="2315791"/>
                    </a:cubicBezTo>
                    <a:cubicBezTo>
                      <a:pt x="1647448" y="2631284"/>
                      <a:pt x="1037568" y="2612219"/>
                      <a:pt x="600281" y="2268743"/>
                    </a:cubicBezTo>
                    <a:cubicBezTo>
                      <a:pt x="162994" y="1925267"/>
                      <a:pt x="0" y="1337262"/>
                      <a:pt x="198046" y="817672"/>
                    </a:cubicBezTo>
                    <a:lnTo>
                      <a:pt x="1384764" y="1270000"/>
                    </a:lnTo>
                    <a:close/>
                  </a:path>
                </a:pathLst>
              </a:custGeom>
              <a:solidFill>
                <a:srgbClr val="76C151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62158" y="127903"/>
                <a:ext cx="1207842" cy="1142097"/>
              </a:xfrm>
              <a:custGeom>
                <a:avLst/>
                <a:gdLst/>
                <a:ahLst/>
                <a:cxnLst/>
                <a:rect l="l" t="t" r="r" b="b"/>
                <a:pathLst>
                  <a:path w="1207842" h="1142097">
                    <a:moveTo>
                      <a:pt x="0" y="749645"/>
                    </a:moveTo>
                    <a:cubicBezTo>
                      <a:pt x="106615" y="421520"/>
                      <a:pt x="342137" y="150892"/>
                      <a:pt x="652402" y="0"/>
                    </a:cubicBezTo>
                    <a:lnTo>
                      <a:pt x="1207842" y="1142097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58173" y="3634"/>
                <a:ext cx="611827" cy="1266366"/>
              </a:xfrm>
              <a:custGeom>
                <a:avLst/>
                <a:gdLst/>
                <a:ahLst/>
                <a:cxnLst/>
                <a:rect l="l" t="t" r="r" b="b"/>
                <a:pathLst>
                  <a:path w="611827" h="1266366">
                    <a:moveTo>
                      <a:pt x="0" y="153457"/>
                    </a:moveTo>
                    <a:cubicBezTo>
                      <a:pt x="159005" y="66043"/>
                      <a:pt x="334896" y="13716"/>
                      <a:pt x="515826" y="0"/>
                    </a:cubicBezTo>
                    <a:lnTo>
                      <a:pt x="611827" y="1266366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110827" y="105"/>
                <a:ext cx="159173" cy="1269895"/>
              </a:xfrm>
              <a:custGeom>
                <a:avLst/>
                <a:gdLst/>
                <a:ahLst/>
                <a:cxnLst/>
                <a:rect l="l" t="t" r="r" b="b"/>
                <a:pathLst>
                  <a:path w="159173" h="1269895">
                    <a:moveTo>
                      <a:pt x="0" y="9909"/>
                    </a:moveTo>
                    <a:cubicBezTo>
                      <a:pt x="47401" y="3921"/>
                      <a:pt x="95103" y="613"/>
                      <a:pt x="142877" y="0"/>
                    </a:cubicBezTo>
                    <a:lnTo>
                      <a:pt x="159173" y="1269895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190256" y="0"/>
                <a:ext cx="7974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9744" h="1270000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744" y="1270000"/>
                    </a:lnTo>
                    <a:close/>
                  </a:path>
                </a:pathLst>
              </a:custGeom>
              <a:solidFill>
                <a:srgbClr val="ED462F"/>
              </a:solidFill>
            </p:spPr>
            <p:txBody>
              <a:bodyPr/>
              <a:lstStyle/>
              <a:p>
                <a:endParaRPr lang="fr-FR"/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4912082" y="1125286"/>
            <a:ext cx="3717569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18" name="AutoShape 18"/>
          <p:cNvSpPr/>
          <p:nvPr/>
        </p:nvSpPr>
        <p:spPr>
          <a:xfrm>
            <a:off x="514350" y="1125286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19" name="AutoShape 19"/>
          <p:cNvSpPr/>
          <p:nvPr/>
        </p:nvSpPr>
        <p:spPr>
          <a:xfrm>
            <a:off x="514350" y="2372269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0" name="AutoShape 20"/>
          <p:cNvSpPr/>
          <p:nvPr/>
        </p:nvSpPr>
        <p:spPr>
          <a:xfrm>
            <a:off x="514350" y="3619252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1" name="AutoShape 21"/>
          <p:cNvSpPr/>
          <p:nvPr/>
        </p:nvSpPr>
        <p:spPr>
          <a:xfrm>
            <a:off x="3932808" y="2948830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2" name="AutoShape 22"/>
          <p:cNvSpPr/>
          <p:nvPr/>
        </p:nvSpPr>
        <p:spPr>
          <a:xfrm>
            <a:off x="3932808" y="1129528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3" name="Freeform 23"/>
          <p:cNvSpPr/>
          <p:nvPr/>
        </p:nvSpPr>
        <p:spPr>
          <a:xfrm>
            <a:off x="5157584" y="1125286"/>
            <a:ext cx="2088651" cy="1595744"/>
          </a:xfrm>
          <a:custGeom>
            <a:avLst/>
            <a:gdLst/>
            <a:ahLst/>
            <a:cxnLst/>
            <a:rect l="l" t="t" r="r" b="b"/>
            <a:pathLst>
              <a:path w="4177302" h="3191487">
                <a:moveTo>
                  <a:pt x="0" y="0"/>
                </a:moveTo>
                <a:lnTo>
                  <a:pt x="4177302" y="0"/>
                </a:lnTo>
                <a:lnTo>
                  <a:pt x="4177302" y="3191487"/>
                </a:lnTo>
                <a:lnTo>
                  <a:pt x="0" y="3191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4" name="Freeform 24"/>
          <p:cNvSpPr/>
          <p:nvPr/>
        </p:nvSpPr>
        <p:spPr>
          <a:xfrm>
            <a:off x="1724153" y="1563985"/>
            <a:ext cx="1288236" cy="528177"/>
          </a:xfrm>
          <a:custGeom>
            <a:avLst/>
            <a:gdLst/>
            <a:ahLst/>
            <a:cxnLst/>
            <a:rect l="l" t="t" r="r" b="b"/>
            <a:pathLst>
              <a:path w="2576471" h="1056353">
                <a:moveTo>
                  <a:pt x="0" y="0"/>
                </a:moveTo>
                <a:lnTo>
                  <a:pt x="2576470" y="0"/>
                </a:lnTo>
                <a:lnTo>
                  <a:pt x="2576470" y="1056353"/>
                </a:lnTo>
                <a:lnTo>
                  <a:pt x="0" y="10563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252361" y="2605599"/>
            <a:ext cx="616639" cy="523583"/>
          </a:xfrm>
          <a:custGeom>
            <a:avLst/>
            <a:gdLst/>
            <a:ahLst/>
            <a:cxnLst/>
            <a:rect l="l" t="t" r="r" b="b"/>
            <a:pathLst>
              <a:path w="1233278" h="1047165">
                <a:moveTo>
                  <a:pt x="0" y="0"/>
                </a:moveTo>
                <a:lnTo>
                  <a:pt x="1233277" y="0"/>
                </a:lnTo>
                <a:lnTo>
                  <a:pt x="1233277" y="1047165"/>
                </a:lnTo>
                <a:lnTo>
                  <a:pt x="0" y="10471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3249" y="3739355"/>
            <a:ext cx="822707" cy="76100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93018" y="2354259"/>
            <a:ext cx="1020379" cy="908137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2479356" y="747872"/>
            <a:ext cx="4057650" cy="27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2"/>
              </a:lnSpc>
            </a:pPr>
            <a:r>
              <a:rPr lang="en-US" sz="1800" spc="11" dirty="0">
                <a:solidFill>
                  <a:srgbClr val="191919"/>
                </a:solidFill>
                <a:latin typeface="Maven Pro Bold"/>
              </a:rPr>
              <a:t>RÉSULTAT POUR VOTRE PRODUIT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21549" y="2570703"/>
            <a:ext cx="1432253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sucre dans votre produit équivaut à 0 carré de sucre.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13397" y="3912936"/>
            <a:ext cx="1432253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sel équivaut à 1/2 cuillère à café de sel.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28929" y="1601535"/>
            <a:ext cx="1017354" cy="12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>
                <a:solidFill>
                  <a:srgbClr val="F6F6F6"/>
                </a:solidFill>
                <a:latin typeface="Maven Pro Bold"/>
              </a:rPr>
              <a:t>CLASSEMENT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29" y="2779284"/>
            <a:ext cx="1003330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SUCRE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45295" y="4033713"/>
            <a:ext cx="384622" cy="173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  <a:spcBef>
                <a:spcPct val="0"/>
              </a:spcBef>
            </a:pPr>
            <a:r>
              <a:rPr lang="en-US" sz="1150">
                <a:solidFill>
                  <a:srgbClr val="F6F6F6"/>
                </a:solidFill>
                <a:latin typeface="Maven Pro Bold"/>
              </a:rPr>
              <a:t>SEL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83239" y="3677419"/>
            <a:ext cx="678411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CLASSES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977108" y="1858117"/>
            <a:ext cx="979274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 dirty="0">
                <a:solidFill>
                  <a:srgbClr val="F6F6F6"/>
                </a:solidFill>
                <a:latin typeface="Maven Pro Bold"/>
              </a:rPr>
              <a:t>NUTRI-SCORE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257606" y="1658664"/>
            <a:ext cx="1371024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Bravo ! Ce produit est excellent pour votre santé.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417625" y="3459010"/>
            <a:ext cx="1050985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 dirty="0">
                <a:latin typeface="Maven Pro"/>
              </a:rPr>
              <a:t>80% de chance que </a:t>
            </a:r>
            <a:r>
              <a:rPr lang="en-US" sz="900" dirty="0" err="1">
                <a:latin typeface="Maven Pro"/>
              </a:rPr>
              <a:t>votre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produit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soit</a:t>
            </a:r>
            <a:r>
              <a:rPr lang="en-US" sz="900" dirty="0">
                <a:latin typeface="Maven Pro"/>
              </a:rPr>
              <a:t> bien </a:t>
            </a:r>
            <a:r>
              <a:rPr lang="en-US" sz="900" dirty="0" err="1">
                <a:latin typeface="Maven Pro"/>
              </a:rPr>
              <a:t>nutrie</a:t>
            </a:r>
            <a:r>
              <a:rPr lang="en-US" sz="900" dirty="0">
                <a:latin typeface="Maven Pro"/>
              </a:rPr>
              <a:t>-score A !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22568" y="1297938"/>
            <a:ext cx="291406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Sucre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24896" y="1091428"/>
            <a:ext cx="3007912" cy="15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6"/>
              </a:lnSpc>
              <a:spcBef>
                <a:spcPct val="0"/>
              </a:spcBef>
            </a:pPr>
            <a:r>
              <a:rPr lang="en-US" sz="800">
                <a:latin typeface="Maven Pro Bold"/>
              </a:rPr>
              <a:t>Top 3 des nutriments qui affectent le plus le score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869000" y="1421893"/>
            <a:ext cx="152549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Sel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557075" y="1434717"/>
            <a:ext cx="910627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Matières grasses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05D8614-E01E-2767-3213-12996CD594C4}"/>
              </a:ext>
            </a:extLst>
          </p:cNvPr>
          <p:cNvSpPr txBox="1">
            <a:spLocks/>
          </p:cNvSpPr>
          <p:nvPr/>
        </p:nvSpPr>
        <p:spPr>
          <a:xfrm>
            <a:off x="125108" y="73603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800" b="1" dirty="0">
                <a:solidFill>
                  <a:schemeClr val="dk1"/>
                </a:solidFill>
                <a:latin typeface="Geologica"/>
                <a:sym typeface="Geologica"/>
              </a:rPr>
              <a:t>Prototype</a:t>
            </a:r>
            <a:r>
              <a:rPr lang="fr-FR" dirty="0"/>
              <a:t> 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du </a:t>
            </a:r>
            <a:r>
              <a:rPr lang="fr-FR" sz="2800" b="1" dirty="0" err="1">
                <a:solidFill>
                  <a:schemeClr val="dk1"/>
                </a:solidFill>
                <a:latin typeface="Geologica"/>
              </a:rPr>
              <a:t>dashboard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 final</a:t>
            </a:r>
          </a:p>
        </p:txBody>
      </p:sp>
    </p:spTree>
    <p:extLst>
      <p:ext uri="{BB962C8B-B14F-4D97-AF65-F5344CB8AC3E}">
        <p14:creationId xmlns:p14="http://schemas.microsoft.com/office/powerpoint/2010/main" val="2755749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1222296910"/>
              </p:ext>
            </p:extLst>
          </p:nvPr>
        </p:nvGraphicFramePr>
        <p:xfrm>
          <a:off x="200721" y="104077"/>
          <a:ext cx="8795795" cy="508702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85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2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171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734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81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370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graphe sur le dashboard qui représente le classement des variables explicatives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700" b="0" dirty="0" err="1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68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d’un nouveau modèle pour la partie producteur :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sa précision par rapport à tous les autres modèles réalisés pour producteur (initial, AIC, BIC)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 tous les modèles pour la partie consommateur : </a:t>
                      </a:r>
                      <a:r>
                        <a:rPr lang="en-US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initial, AIC, BIC, Random Forest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sa précision par rapport à tous les autres modèles réalisés pour consommateur (initial, AIC, BIC)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Ecrire un nouveau script dans lequel on trouve seulement les coefficients des modèles optimaux (1 pour les producteurs et 1 pour les consommateurs) pour ensuite les utiliser pour les appliquer sur les informations reçues par le formulaire.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356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9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consommateur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Calcul des diférentes probabiltés selon la case cochée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8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</a:t>
            </a: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FD1E865C-3DF1-6D9A-F9A5-0358F3E62BFE}"/>
              </a:ext>
            </a:extLst>
          </p:cNvPr>
          <p:cNvSpPr txBox="1"/>
          <p:nvPr/>
        </p:nvSpPr>
        <p:spPr>
          <a:xfrm>
            <a:off x="451458" y="251687"/>
            <a:ext cx="8588388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6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chemeClr val="tx1"/>
                </a:solidFill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Faire un nouveau modèle de sélection (</a:t>
            </a:r>
            <a:r>
              <a:rPr lang="fr-FR" sz="1600" b="1" dirty="0" err="1">
                <a:solidFill>
                  <a:schemeClr val="tx1"/>
                </a:solidFill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random</a:t>
            </a:r>
            <a:r>
              <a:rPr lang="fr-FR" sz="1600" b="1" dirty="0">
                <a:solidFill>
                  <a:schemeClr val="tx1"/>
                </a:solidFill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 </a:t>
            </a:r>
            <a:r>
              <a:rPr lang="fr-FR" sz="1600" b="1" dirty="0" err="1">
                <a:solidFill>
                  <a:schemeClr val="tx1"/>
                </a:solidFill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forest</a:t>
            </a:r>
            <a:r>
              <a:rPr lang="fr-FR" sz="1600" b="1" dirty="0">
                <a:solidFill>
                  <a:schemeClr val="tx1"/>
                </a:solidFill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) afin de comparer sa précision aux autres faits précédemment</a:t>
            </a:r>
            <a:endParaRPr lang="fr-FR" sz="1600" b="1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chemeClr val="tx1"/>
                </a:solidFill>
                <a:latin typeface="Geologica SemiBold" panose="020B0604020202020204" charset="0"/>
              </a:rPr>
              <a:t>Appliquer le modèle de prédiction adapté par rapport au profil choisi</a:t>
            </a:r>
            <a:endParaRPr lang="fr-FR" sz="16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600" b="1" i="0" u="none" strike="noStrike" dirty="0" err="1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 qui représente le classement des variables explicatives</a:t>
            </a:r>
            <a:endParaRPr lang="fr-FR" sz="16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</a:t>
            </a:r>
            <a:endParaRPr lang="fr-FR" sz="16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endParaRPr lang="en-US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200" dirty="0"/>
          </a:p>
          <a:p>
            <a:pPr marL="285750" indent="-285750">
              <a:buFont typeface="Calibri"/>
              <a:buChar char="-"/>
            </a:pPr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0467376"/>
              </p:ext>
            </p:extLst>
          </p:nvPr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Carbohydrates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aphicFrame>
        <p:nvGraphicFramePr>
          <p:cNvPr id="30" name="Tableau 29">
            <a:extLst>
              <a:ext uri="{FF2B5EF4-FFF2-40B4-BE49-F238E27FC236}">
                <a16:creationId xmlns:a16="http://schemas.microsoft.com/office/drawing/2014/main" id="{22273EBD-07EA-0477-8A94-BFE0D57FE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654716"/>
              </p:ext>
            </p:extLst>
          </p:nvPr>
        </p:nvGraphicFramePr>
        <p:xfrm>
          <a:off x="298027" y="285749"/>
          <a:ext cx="5787086" cy="3380628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2893543">
                  <a:extLst>
                    <a:ext uri="{9D8B030D-6E8A-4147-A177-3AD203B41FA5}">
                      <a16:colId xmlns:a16="http://schemas.microsoft.com/office/drawing/2014/main" val="1684157820"/>
                    </a:ext>
                  </a:extLst>
                </a:gridCol>
                <a:gridCol w="2893543">
                  <a:extLst>
                    <a:ext uri="{9D8B030D-6E8A-4147-A177-3AD203B41FA5}">
                      <a16:colId xmlns:a16="http://schemas.microsoft.com/office/drawing/2014/main" val="1077838701"/>
                    </a:ext>
                  </a:extLst>
                </a:gridCol>
              </a:tblGrid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</a:rPr>
                        <a:t>Modèle</a:t>
                      </a:r>
                      <a:endParaRPr lang="fr-FR" sz="1200" dirty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</a:rPr>
                        <a:t>Erreur de classification (en %)</a:t>
                      </a:r>
                      <a:endParaRPr lang="fr-FR" sz="1200" dirty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188235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Initial (global)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26,1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94178243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au sens de l’AIC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28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139426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au sens du BIC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28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2391206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Lasso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27,5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94716428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Optimal Ridge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43,6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3687344"/>
                  </a:ext>
                </a:extLst>
              </a:tr>
            </a:tbl>
          </a:graphicData>
        </a:graphic>
      </p:graphicFrame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6260846" y="480957"/>
            <a:ext cx="2614458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On compare tous les modèles pour choisir le meilleur e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5 modèles à comparer.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Le modèle initial est le meilleur.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Conservation de toutes les variables.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BF95AC50-BACD-F052-9DC2-BB5030141BFA}"/>
              </a:ext>
            </a:extLst>
          </p:cNvPr>
          <p:cNvSpPr txBox="1"/>
          <p:nvPr/>
        </p:nvSpPr>
        <p:spPr>
          <a:xfrm>
            <a:off x="806213" y="3985469"/>
            <a:ext cx="7554015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Cela signifie que si on utilise ce modèle pour faire ces prédictions, nous avons une marge d’erreur de 26% concernant les résultats.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1754340"/>
              </p:ext>
            </p:extLst>
          </p:nvPr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Calciums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1054</Words>
  <Application>Microsoft Macintosh PowerPoint</Application>
  <PresentationFormat>Affichage à l'écran (16:9)</PresentationFormat>
  <Paragraphs>222</Paragraphs>
  <Slides>21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21</vt:i4>
      </vt:variant>
    </vt:vector>
  </HeadingPairs>
  <TitlesOfParts>
    <vt:vector size="36" baseType="lpstr">
      <vt:lpstr>Nunito Light</vt:lpstr>
      <vt:lpstr>Proxima Nova</vt:lpstr>
      <vt:lpstr>Maven Pro</vt:lpstr>
      <vt:lpstr>Geologica</vt:lpstr>
      <vt:lpstr>Calibri</vt:lpstr>
      <vt:lpstr>Aptos Narrow</vt:lpstr>
      <vt:lpstr>DM Sans</vt:lpstr>
      <vt:lpstr>Figtree</vt:lpstr>
      <vt:lpstr>Maven Pro Bold</vt:lpstr>
      <vt:lpstr>Arimo</vt:lpstr>
      <vt:lpstr>Times New Roman</vt:lpstr>
      <vt:lpstr>Geologica SemiBold</vt:lpstr>
      <vt:lpstr>Arial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Présentation PowerPoint</vt:lpstr>
      <vt:lpstr>Interface d’accueil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MANON JUPIN</cp:lastModifiedBy>
  <cp:revision>637</cp:revision>
  <dcterms:modified xsi:type="dcterms:W3CDTF">2023-11-22T17:52:11Z</dcterms:modified>
</cp:coreProperties>
</file>

<file path=docProps/thumbnail.jpeg>
</file>